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flac" ContentType="audi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EBD2">
              <a:alpha val="48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lastRow>
    <a:fir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254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9BA7B4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1A596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D231A"/>
              </a:solidFill>
              <a:prstDash val="solid"/>
              <a:miter lim="400000"/>
            </a:ln>
          </a:left>
          <a:right>
            <a:ln w="12700" cap="flat">
              <a:solidFill>
                <a:srgbClr val="3D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A581">
              <a:alpha val="50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6333">
              <a:alpha val="75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19B68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C09B6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45C39">
              <a:alpha val="8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77A48">
              <a:alpha val="8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3E29">
              <a:alpha val="85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828D8E"/>
              </a:solidFill>
              <a:prstDash val="solid"/>
              <a:miter lim="400000"/>
            </a:ln>
          </a:left>
          <a:right>
            <a:ln w="12700" cap="flat">
              <a:solidFill>
                <a:srgbClr val="828D8E"/>
              </a:solidFill>
              <a:prstDash val="solid"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E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media1.flac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270000" y="1689100"/>
            <a:ext cx="10464800" cy="34671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270000" y="51816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“在此键入引文。”"/>
          <p:cNvSpPr txBox="1"/>
          <p:nvPr>
            <p:ph type="body" sz="quarter" idx="13"/>
          </p:nvPr>
        </p:nvSpPr>
        <p:spPr>
          <a:xfrm>
            <a:off x="1270000" y="4241831"/>
            <a:ext cx="10464800" cy="90163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4" name="–Johnny Appleseed"/>
          <p:cNvSpPr txBox="1"/>
          <p:nvPr>
            <p:ph type="body" sz="quarter" idx="14"/>
          </p:nvPr>
        </p:nvSpPr>
        <p:spPr>
          <a:xfrm>
            <a:off x="1270000" y="6362700"/>
            <a:ext cx="104648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sz="half" idx="13"/>
          </p:nvPr>
        </p:nvSpPr>
        <p:spPr>
          <a:xfrm>
            <a:off x="1573807" y="1421425"/>
            <a:ext cx="9855201" cy="514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270000" y="6680200"/>
            <a:ext cx="10464800" cy="12700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270000" y="78359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270000" y="3289300"/>
            <a:ext cx="10464800" cy="31750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6775450" y="1408083"/>
            <a:ext cx="4673600" cy="69723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965200" y="1397000"/>
            <a:ext cx="5600700" cy="4038600"/>
          </a:xfrm>
          <a:prstGeom prst="rect">
            <a:avLst/>
          </a:prstGeom>
        </p:spPr>
        <p:txBody>
          <a:bodyPr anchor="b"/>
          <a:lstStyle>
            <a:lvl1pPr algn="ctr">
              <a:defRPr sz="68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965200" y="5448300"/>
            <a:ext cx="5600700" cy="2933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xfrm>
            <a:off x="1270000" y="2819400"/>
            <a:ext cx="10464800" cy="5842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6731000" y="2857500"/>
            <a:ext cx="5003800" cy="5588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270000" y="2819400"/>
            <a:ext cx="5016500" cy="5651500"/>
          </a:xfrm>
          <a:prstGeom prst="rect">
            <a:avLst/>
          </a:prstGeom>
        </p:spPr>
        <p:txBody>
          <a:bodyPr/>
          <a:lstStyle>
            <a:lvl1pPr marL="368300" indent="-368300">
              <a:spcBef>
                <a:spcPts val="2800"/>
              </a:spcBef>
              <a:buBlip>
                <a:blip r:embed="rId2"/>
              </a:buBlip>
              <a:defRPr sz="3000"/>
            </a:lvl1pPr>
            <a:lvl2pPr marL="736600" indent="-368300">
              <a:spcBef>
                <a:spcPts val="2800"/>
              </a:spcBef>
              <a:buBlip>
                <a:blip r:embed="rId2"/>
              </a:buBlip>
              <a:defRPr sz="3000"/>
            </a:lvl2pPr>
            <a:lvl3pPr marL="1104900" indent="-368300">
              <a:spcBef>
                <a:spcPts val="2800"/>
              </a:spcBef>
              <a:buBlip>
                <a:blip r:embed="rId2"/>
              </a:buBlip>
              <a:defRPr sz="3000"/>
            </a:lvl3pPr>
            <a:lvl4pPr marL="1473200" indent="-368300">
              <a:spcBef>
                <a:spcPts val="2800"/>
              </a:spcBef>
              <a:buBlip>
                <a:blip r:embed="rId2"/>
              </a:buBlip>
              <a:defRPr sz="3000"/>
            </a:lvl4pPr>
            <a:lvl5pPr marL="1841500" indent="-3683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7396540" y="812918"/>
            <a:ext cx="4660901" cy="2984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7396540" y="4038718"/>
            <a:ext cx="4660901" cy="4864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sz="half" idx="15"/>
          </p:nvPr>
        </p:nvSpPr>
        <p:spPr>
          <a:xfrm>
            <a:off x="952500" y="825500"/>
            <a:ext cx="6197600" cy="808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/>
          </p:nvPr>
        </p:nvSpPr>
        <p:spPr>
          <a:xfrm>
            <a:off x="1270000" y="1168400"/>
            <a:ext cx="10464800" cy="741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6337299" y="9296399"/>
            <a:ext cx="323479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3"/>
        </a:buBlip>
        <a:tabLst/>
        <a:defRPr b="0" baseline="0" cap="none" i="0" spc="0" strike="noStrike" sz="38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9398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3"/>
        </a:buBlip>
        <a:tabLst/>
        <a:defRPr b="0" baseline="0" cap="none" i="0" spc="0" strike="noStrike" sz="38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14097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3"/>
        </a:buBlip>
        <a:tabLst/>
        <a:defRPr b="0" baseline="0" cap="none" i="0" spc="0" strike="noStrike" sz="38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18796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3"/>
        </a:buBlip>
        <a:tabLst/>
        <a:defRPr b="0" baseline="0" cap="none" i="0" spc="0" strike="noStrike" sz="38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23495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3"/>
        </a:buBlip>
        <a:tabLst/>
        <a:defRPr b="0" baseline="0" cap="none" i="0" spc="0" strike="noStrike" sz="38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28194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3"/>
        </a:buBlip>
        <a:tabLst/>
        <a:defRPr b="0" baseline="0" cap="none" i="0" spc="0" strike="noStrike" sz="38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32893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3"/>
        </a:buBlip>
        <a:tabLst/>
        <a:defRPr b="0" baseline="0" cap="none" i="0" spc="0" strike="noStrike" sz="38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37592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3"/>
        </a:buBlip>
        <a:tabLst/>
        <a:defRPr b="0" baseline="0" cap="none" i="0" spc="0" strike="noStrike" sz="38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42291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3"/>
        </a:buBlip>
        <a:tabLst/>
        <a:defRPr b="0" baseline="0" cap="none" i="0" spc="0" strike="noStrike" sz="3800" u="none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audio" Target="../media/media1.flac"/><Relationship Id="rId3" Type="http://schemas.microsoft.com/office/2007/relationships/media" Target="../media/media1.flac"/><Relationship Id="rId4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庆庆-告白.flac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sp>
        <p:nvSpPr>
          <p:cNvPr id="120" name="网络连接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网络连接</a:t>
            </a:r>
          </a:p>
        </p:txBody>
      </p:sp>
      <p:sp>
        <p:nvSpPr>
          <p:cNvPr id="121" name="户根勤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户根勤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999" vol="5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学习网络是如何连接的…"/>
          <p:cNvSpPr txBox="1"/>
          <p:nvPr>
            <p:ph type="body" idx="4294967295"/>
          </p:nvPr>
        </p:nvSpPr>
        <p:spPr>
          <a:xfrm>
            <a:off x="908942" y="647352"/>
            <a:ext cx="11306474" cy="801404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1000"/>
              </a:spcBef>
              <a:buSzTx/>
              <a:buNone/>
              <a:defRPr b="1" sz="1800">
                <a:solidFill>
                  <a:srgbClr val="44444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学习网络是如何连接的</a:t>
            </a:r>
          </a:p>
          <a:p>
            <a:pPr marL="0" indent="0" defTabSz="457200">
              <a:lnSpc>
                <a:spcPct val="120000"/>
              </a:lnSpc>
              <a:spcBef>
                <a:spcPts val="1800"/>
              </a:spcBef>
              <a:buSzTx/>
              <a:buNone/>
              <a:defRPr spc="28"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主题</a:t>
            </a:r>
          </a:p>
          <a:p>
            <a:pPr marL="177800" indent="-177800" defTabSz="457200">
              <a:lnSpc>
                <a:spcPct val="120000"/>
              </a:lnSpc>
              <a:spcBef>
                <a:spcPts val="800"/>
              </a:spcBef>
              <a:buSzPct val="120000"/>
              <a:buChar char="-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浏览器</a:t>
            </a:r>
          </a:p>
          <a:p>
            <a:pPr marL="177800" indent="-177800" defTabSz="457200">
              <a:lnSpc>
                <a:spcPct val="120000"/>
              </a:lnSpc>
              <a:spcBef>
                <a:spcPts val="800"/>
              </a:spcBef>
              <a:buSzPct val="120000"/>
              <a:buChar char="-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Web服务器</a:t>
            </a:r>
          </a:p>
          <a:p>
            <a:pPr marL="177800" indent="-177800" defTabSz="457200">
              <a:lnSpc>
                <a:spcPct val="120000"/>
              </a:lnSpc>
              <a:spcBef>
                <a:spcPts val="800"/>
              </a:spcBef>
              <a:buSzPct val="120000"/>
              <a:buChar char="-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DNS解析器</a:t>
            </a:r>
          </a:p>
          <a:p>
            <a:pPr marL="177800" indent="-177800" defTabSz="457200">
              <a:lnSpc>
                <a:spcPct val="120000"/>
              </a:lnSpc>
              <a:spcBef>
                <a:spcPts val="800"/>
              </a:spcBef>
              <a:buSzPct val="120000"/>
              <a:buChar char="-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Socket库</a:t>
            </a:r>
          </a:p>
          <a:p>
            <a:pPr marL="177800" indent="-177800" defTabSz="457200">
              <a:lnSpc>
                <a:spcPct val="120000"/>
              </a:lnSpc>
              <a:spcBef>
                <a:spcPts val="800"/>
              </a:spcBef>
              <a:buSzPct val="120000"/>
              <a:buChar char="-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DNS服务器</a:t>
            </a:r>
          </a:p>
          <a:p>
            <a:pPr marL="177800" indent="-177800" defTabSz="457200">
              <a:lnSpc>
                <a:spcPct val="120000"/>
              </a:lnSpc>
              <a:spcBef>
                <a:spcPts val="800"/>
              </a:spcBef>
              <a:buSzPct val="120000"/>
              <a:buChar char="-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协议栈</a:t>
            </a:r>
          </a:p>
          <a:p>
            <a:pPr marL="177800" indent="-177800" defTabSz="457200">
              <a:lnSpc>
                <a:spcPct val="120000"/>
              </a:lnSpc>
              <a:spcBef>
                <a:spcPts val="800"/>
              </a:spcBef>
              <a:buSzPct val="120000"/>
              <a:buChar char="-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网卡</a:t>
            </a:r>
          </a:p>
          <a:p>
            <a:pPr marL="177800" indent="-177800" defTabSz="457200">
              <a:lnSpc>
                <a:spcPct val="120000"/>
              </a:lnSpc>
              <a:spcBef>
                <a:spcPts val="800"/>
              </a:spcBef>
              <a:buSzPct val="120000"/>
              <a:buChar char="-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URL域名（网址），ip地址</a:t>
            </a:r>
          </a:p>
          <a:p>
            <a:pPr marL="177800" indent="-177800" defTabSz="457200">
              <a:lnSpc>
                <a:spcPct val="120000"/>
              </a:lnSpc>
              <a:spcBef>
                <a:spcPts val="800"/>
              </a:spcBef>
              <a:buSzPct val="120000"/>
              <a:buChar char="-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TCP/IP</a:t>
            </a:r>
          </a:p>
          <a:p>
            <a:pPr marL="101600" indent="-101600" defTabSz="457200">
              <a:lnSpc>
                <a:spcPct val="120000"/>
              </a:lnSpc>
              <a:spcBef>
                <a:spcPts val="800"/>
              </a:spcBef>
              <a:buSzPct val="60000"/>
              <a:buBlip>
                <a:blip r:embed="rId2"/>
              </a:buBlip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一个网页的显示过程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在浏览器输入URL（文本），获得域名并解析。-控制流程转移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启动系统层的Soket库的DNS解析器，解析域名生成DNS请求消息（二进制），协议栈发送请求信息通过网卡到DNS服务器。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服务器返回响应消息通过网卡由协议栈发回到Socket库，并从响应消息中取出IP地址，存放在&lt;内存地址&gt;中，返回到浏览器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浏览器就可以通过IP地址锁定域名读取网址数据。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浏览器从服务器获取数据的流程称为Get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服务器从浏览器获取数据的流程称为POST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通过浏览器修改或删除web服务器上的数据，产生PUT和DELETE，即云盘。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CP/IP的结构是由一些小的子网，通过路由器连接起来组成一个大的网络。子网是用集线器连接起来的几台计算机，将子网通过路由器连接，就形成了网络（Web服务器），路由器的作用就是转发包（数据）的设备，就像数据线，不过可以无线。…"/>
          <p:cNvSpPr txBox="1"/>
          <p:nvPr>
            <p:ph type="body" idx="4294967295"/>
          </p:nvPr>
        </p:nvSpPr>
        <p:spPr>
          <a:xfrm>
            <a:off x="849758" y="-596603"/>
            <a:ext cx="11305284" cy="8890398"/>
          </a:xfrm>
          <a:prstGeom prst="rect">
            <a:avLst/>
          </a:prstGeom>
        </p:spPr>
        <p:txBody>
          <a:bodyPr/>
          <a:lstStyle/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CP/IP的结构是由一些小的子网，通过路由器连接起来组成一个大的网络。子网是用集线器连接起来的几台计算机，将子网通过路由器连接，就形成了网络（Web服务器），路由器的作用就是转发包（数据）的设备，就像数据线，不过可以无线。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库的优点-           现成组件，节省工作量     ，    多个程序使用，标准化，易修改和操控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Socket库是用于调用网络功能的程序组件集合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IP地址的主机号       全0  ： 表示整个子网          全1    ：   表示向子网上所有设备发送包，即“广播”</a:t>
            </a:r>
          </a:p>
          <a:p>
            <a:pPr marL="290945" indent="-290945" defTabSz="457200">
              <a:lnSpc>
                <a:spcPct val="120000"/>
              </a:lnSpc>
              <a:spcBef>
                <a:spcPts val="800"/>
              </a:spcBef>
              <a:buSzPct val="100000"/>
              <a:buAutoNum type="circleNumDbPlain" startAt="1"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一条请求消息中只能写一个URL。如果需要获取多个文件，必须对每个文件单独发送一条请求。</a:t>
            </a:r>
          </a:p>
        </p:txBody>
      </p:sp>
      <p:sp>
        <p:nvSpPr>
          <p:cNvPr id="126" name="圆形"/>
          <p:cNvSpPr/>
          <p:nvPr/>
        </p:nvSpPr>
        <p:spPr>
          <a:xfrm>
            <a:off x="3060700" y="5664200"/>
            <a:ext cx="1270000" cy="1270000"/>
          </a:xfrm>
          <a:prstGeom prst="ellipse">
            <a:avLst/>
          </a:prstGeom>
          <a:solidFill>
            <a:schemeClr val="accent1">
              <a:hueOff val="-243500"/>
              <a:satOff val="-10545"/>
              <a:lumOff val="920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sx="100000" sy="100000" kx="0" ky="0" algn="b" rotWithShape="0" blurRad="762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27" name="圆形"/>
          <p:cNvSpPr/>
          <p:nvPr/>
        </p:nvSpPr>
        <p:spPr>
          <a:xfrm>
            <a:off x="4762500" y="5664200"/>
            <a:ext cx="1270000" cy="1270000"/>
          </a:xfrm>
          <a:prstGeom prst="ellipse">
            <a:avLst/>
          </a:prstGeom>
          <a:solidFill>
            <a:schemeClr val="accent2">
              <a:hueOff val="-140711"/>
              <a:satOff val="8692"/>
              <a:lumOff val="18793"/>
            </a:scheme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25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sx="100000" sy="100000" kx="0" ky="0" algn="b" rotWithShape="0" blurRad="762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28" name="圆形"/>
          <p:cNvSpPr/>
          <p:nvPr/>
        </p:nvSpPr>
        <p:spPr>
          <a:xfrm>
            <a:off x="6464300" y="5664200"/>
            <a:ext cx="1270000" cy="1270000"/>
          </a:xfrm>
          <a:prstGeom prst="ellipse">
            <a:avLst/>
          </a:prstGeom>
          <a:solidFill>
            <a:schemeClr val="accent3">
              <a:hueOff val="68525"/>
              <a:satOff val="-7131"/>
              <a:lumOff val="6827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sx="100000" sy="100000" kx="0" ky="0" algn="b" rotWithShape="0" blurRad="762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29" name="圆形"/>
          <p:cNvSpPr/>
          <p:nvPr/>
        </p:nvSpPr>
        <p:spPr>
          <a:xfrm>
            <a:off x="8166100" y="5664200"/>
            <a:ext cx="1270000" cy="1270000"/>
          </a:xfrm>
          <a:prstGeom prst="ellipse">
            <a:avLst/>
          </a:prstGeom>
          <a:solidFill>
            <a:schemeClr val="accent4">
              <a:satOff val="13285"/>
              <a:lumOff val="10059"/>
            </a:scheme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25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sx="100000" sy="100000" kx="0" ky="0" algn="b" rotWithShape="0" blurRad="762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30" name="圆形"/>
          <p:cNvSpPr/>
          <p:nvPr/>
        </p:nvSpPr>
        <p:spPr>
          <a:xfrm>
            <a:off x="9867900" y="5575300"/>
            <a:ext cx="1270000" cy="1270000"/>
          </a:xfrm>
          <a:prstGeom prst="ellipse">
            <a:avLst/>
          </a:prstGeom>
          <a:solidFill>
            <a:schemeClr val="accent5">
              <a:hueOff val="-204775"/>
              <a:satOff val="-51551"/>
              <a:lumOff val="27260"/>
            </a:scheme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25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sx="100000" sy="100000" kx="0" ky="0" algn="b" rotWithShape="0" blurRad="762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31" name="线条"/>
          <p:cNvSpPr/>
          <p:nvPr/>
        </p:nvSpPr>
        <p:spPr>
          <a:xfrm>
            <a:off x="3222537" y="5918448"/>
            <a:ext cx="7753526" cy="1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132" name="线条"/>
          <p:cNvSpPr/>
          <p:nvPr/>
        </p:nvSpPr>
        <p:spPr>
          <a:xfrm flipH="1" flipV="1">
            <a:off x="3222536" y="6464548"/>
            <a:ext cx="7753527" cy="1"/>
          </a:xfrm>
          <a:prstGeom prst="line">
            <a:avLst/>
          </a:prstGeom>
          <a:ln w="38100">
            <a:solidFill>
              <a:srgbClr val="3E231A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/>
            </a:pPr>
          </a:p>
        </p:txBody>
      </p:sp>
      <p:sp>
        <p:nvSpPr>
          <p:cNvPr id="133" name="客户端"/>
          <p:cNvSpPr txBox="1"/>
          <p:nvPr/>
        </p:nvSpPr>
        <p:spPr>
          <a:xfrm>
            <a:off x="3257550" y="6926828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客户端</a:t>
            </a:r>
          </a:p>
        </p:txBody>
      </p:sp>
      <p:sp>
        <p:nvSpPr>
          <p:cNvPr id="134" name="DNS服务器"/>
          <p:cNvSpPr txBox="1"/>
          <p:nvPr/>
        </p:nvSpPr>
        <p:spPr>
          <a:xfrm>
            <a:off x="4688730" y="6893423"/>
            <a:ext cx="1417540" cy="524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DNS服务器</a:t>
            </a:r>
          </a:p>
        </p:txBody>
      </p:sp>
      <p:sp>
        <p:nvSpPr>
          <p:cNvPr id="135" name="协议栈"/>
          <p:cNvSpPr txBox="1"/>
          <p:nvPr/>
        </p:nvSpPr>
        <p:spPr>
          <a:xfrm>
            <a:off x="6661150" y="6926828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协议栈</a:t>
            </a:r>
          </a:p>
        </p:txBody>
      </p:sp>
      <p:sp>
        <p:nvSpPr>
          <p:cNvPr id="136" name="DNS服务器"/>
          <p:cNvSpPr txBox="1"/>
          <p:nvPr/>
        </p:nvSpPr>
        <p:spPr>
          <a:xfrm>
            <a:off x="9794130" y="6893423"/>
            <a:ext cx="1417540" cy="524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DNS服务器</a:t>
            </a:r>
          </a:p>
        </p:txBody>
      </p:sp>
      <p:sp>
        <p:nvSpPr>
          <p:cNvPr id="137" name="网卡"/>
          <p:cNvSpPr txBox="1"/>
          <p:nvPr/>
        </p:nvSpPr>
        <p:spPr>
          <a:xfrm>
            <a:off x="8489949" y="6926828"/>
            <a:ext cx="62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网卡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Parchment">
  <a:themeElements>
    <a:clrScheme name="Parchment">
      <a:dk1>
        <a:srgbClr val="3E231A"/>
      </a:dk1>
      <a:lt1>
        <a:srgbClr val="24383E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25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25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762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Parchment">
  <a:themeElements>
    <a:clrScheme name="Parchment">
      <a:dk1>
        <a:srgbClr val="000000"/>
      </a:dk1>
      <a:lt1>
        <a:srgbClr val="FFFFFF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25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25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762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